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1" r:id="rId2"/>
    <p:sldId id="305" r:id="rId3"/>
    <p:sldId id="282" r:id="rId4"/>
    <p:sldId id="299" r:id="rId5"/>
    <p:sldId id="302" r:id="rId6"/>
    <p:sldId id="280" r:id="rId7"/>
    <p:sldId id="300" r:id="rId8"/>
    <p:sldId id="278" r:id="rId9"/>
    <p:sldId id="290" r:id="rId10"/>
    <p:sldId id="303" r:id="rId11"/>
    <p:sldId id="291" r:id="rId12"/>
    <p:sldId id="292" r:id="rId13"/>
    <p:sldId id="293" r:id="rId14"/>
    <p:sldId id="294" r:id="rId15"/>
    <p:sldId id="295" r:id="rId16"/>
    <p:sldId id="297" r:id="rId17"/>
    <p:sldId id="304" r:id="rId18"/>
    <p:sldId id="298" r:id="rId19"/>
    <p:sldId id="296" r:id="rId20"/>
    <p:sldId id="301" r:id="rId21"/>
    <p:sldId id="30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3B"/>
    <a:srgbClr val="FFFF99"/>
    <a:srgbClr val="FF9999"/>
    <a:srgbClr val="99FFCC"/>
    <a:srgbClr val="3399FF"/>
    <a:srgbClr val="FFCC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234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32EAD-0653-4B3E-BE29-2C0A3109342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7D21A-DF11-4EB6-A8B2-CEE3F03C8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427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D21A-DF11-4EB6-A8B2-CEE3F03C8D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3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grayscl/>
          </a:blip>
          <a:srcRect/>
          <a:tile tx="844550" ty="-12700" sx="61000" sy="61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somit.ru/index2009.htm" TargetMode="Externa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178" y="1268760"/>
            <a:ext cx="8820472" cy="2276452"/>
          </a:xfrm>
          <a:solidFill>
            <a:srgbClr val="FFFF99"/>
          </a:solidFill>
        </p:spPr>
        <p:txBody>
          <a:bodyPr anchor="ctr">
            <a:normAutofit fontScale="32500" lnSpcReduction="20000"/>
          </a:bodyPr>
          <a:lstStyle/>
          <a:p>
            <a:pPr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96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Применение </a:t>
            </a:r>
            <a:r>
              <a:rPr lang="ru-RU" sz="9600" b="1" i="1" dirty="0">
                <a:solidFill>
                  <a:srgbClr val="FF0000"/>
                </a:solidFill>
                <a:latin typeface="Times New Roman"/>
                <a:ea typeface="Calibri"/>
              </a:rPr>
              <a:t>натурного школьного </a:t>
            </a:r>
            <a:r>
              <a:rPr lang="ru-RU" sz="96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эксперимента в </a:t>
            </a:r>
            <a:r>
              <a:rPr lang="ru-RU" sz="9600" b="1" i="1" dirty="0">
                <a:solidFill>
                  <a:srgbClr val="FF0000"/>
                </a:solidFill>
                <a:latin typeface="Times New Roman"/>
                <a:ea typeface="Calibri"/>
              </a:rPr>
              <a:t>формировании критического мышления и побуждении учащихся к активной мыслительной и практической </a:t>
            </a:r>
            <a:r>
              <a:rPr lang="ru-RU" sz="96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деятельности</a:t>
            </a:r>
            <a:r>
              <a:rPr lang="ru-RU" sz="9600" b="1" i="1" dirty="0">
                <a:solidFill>
                  <a:srgbClr val="FF0000"/>
                </a:solidFill>
                <a:latin typeface="Times New Roman"/>
                <a:ea typeface="Calibri"/>
              </a:rPr>
              <a:t> </a:t>
            </a:r>
            <a:endParaRPr lang="ru-RU" sz="3200" b="1" i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16873"/>
            <a:ext cx="3582144" cy="285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41490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b="1" i="1" dirty="0" smtClean="0"/>
              <a:t>М</a:t>
            </a:r>
            <a:r>
              <a:rPr lang="ru-RU" sz="2400" b="1" i="1" dirty="0" smtClean="0"/>
              <a:t>астер-класс </a:t>
            </a:r>
            <a:endParaRPr lang="ru-RU" sz="2400" b="1" i="1" dirty="0" smtClean="0"/>
          </a:p>
          <a:p>
            <a:pPr algn="r"/>
            <a:r>
              <a:rPr lang="ru-RU" sz="2400" b="1" i="1" dirty="0" smtClean="0"/>
              <a:t>учителя </a:t>
            </a:r>
            <a:r>
              <a:rPr lang="ru-RU" sz="2400" b="1" i="1" dirty="0"/>
              <a:t>физики </a:t>
            </a:r>
            <a:endParaRPr lang="ru-RU" sz="2400" b="1" i="1" dirty="0" smtClean="0"/>
          </a:p>
          <a:p>
            <a:pPr algn="r"/>
            <a:r>
              <a:rPr lang="ru-RU" sz="2400" b="1" i="1" dirty="0" smtClean="0"/>
              <a:t>МАОУ </a:t>
            </a:r>
            <a:r>
              <a:rPr lang="ru-RU" sz="2400" b="1" i="1" dirty="0"/>
              <a:t>СОШ № 27 </a:t>
            </a:r>
            <a:endParaRPr lang="ru-RU" sz="2400" b="1" i="1" dirty="0" smtClean="0"/>
          </a:p>
          <a:p>
            <a:pPr algn="r"/>
            <a:r>
              <a:rPr lang="ru-RU" sz="2400" b="1" i="1" dirty="0" err="1" smtClean="0"/>
              <a:t>Карбовской</a:t>
            </a:r>
            <a:r>
              <a:rPr lang="ru-RU" sz="2400" b="1" i="1" dirty="0" smtClean="0"/>
              <a:t> </a:t>
            </a:r>
            <a:r>
              <a:rPr lang="ru-RU" sz="2400" b="1" i="1" dirty="0"/>
              <a:t>Анны Александровны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404646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929541"/>
              </p:ext>
            </p:extLst>
          </p:nvPr>
        </p:nvGraphicFramePr>
        <p:xfrm>
          <a:off x="35496" y="980729"/>
          <a:ext cx="8640960" cy="11203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4626"/>
                <a:gridCol w="4066334"/>
              </a:tblGrid>
              <a:tr h="308405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9707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Свойства жидкости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Блуждающая вода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85532"/>
            <a:ext cx="5043543" cy="3347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493" y="2385532"/>
            <a:ext cx="3284963" cy="3904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0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492896"/>
            <a:ext cx="4752526" cy="3564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861520" y="2805135"/>
            <a:ext cx="4226097" cy="3169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861818"/>
              </p:ext>
            </p:extLst>
          </p:nvPr>
        </p:nvGraphicFramePr>
        <p:xfrm>
          <a:off x="179512" y="980729"/>
          <a:ext cx="8496944" cy="1080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0360"/>
                <a:gridCol w="5256584"/>
              </a:tblGrid>
              <a:tr h="504055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Свойства воздуха.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Сборка воздушной вертушки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86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675987" y="2587451"/>
            <a:ext cx="4608513" cy="3699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020354"/>
              </p:ext>
            </p:extLst>
          </p:nvPr>
        </p:nvGraphicFramePr>
        <p:xfrm>
          <a:off x="179511" y="980729"/>
          <a:ext cx="8667875" cy="10081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88875"/>
                <a:gridCol w="4079000"/>
              </a:tblGrid>
              <a:tr h="504055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4056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Давление воздуха.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Принцип полета планера.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25" y="2420888"/>
            <a:ext cx="4764799" cy="262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5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695" y="3279213"/>
            <a:ext cx="4520196" cy="3390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11903"/>
              </p:ext>
            </p:extLst>
          </p:nvPr>
        </p:nvGraphicFramePr>
        <p:xfrm>
          <a:off x="179512" y="980729"/>
          <a:ext cx="8712968" cy="1484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4376"/>
                <a:gridCol w="5328592"/>
              </a:tblGrid>
              <a:tr h="504055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0226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Реактивное движение.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Принцип полета воздушного</a:t>
                      </a:r>
                      <a:r>
                        <a:rPr lang="ru-RU" sz="2400" baseline="0" dirty="0" smtClean="0">
                          <a:effectLst/>
                        </a:rPr>
                        <a:t> шарика</a:t>
                      </a:r>
                      <a:r>
                        <a:rPr lang="ru-RU" sz="2400" dirty="0" smtClean="0">
                          <a:effectLst/>
                        </a:rPr>
                        <a:t>.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" y="2636912"/>
            <a:ext cx="4466758" cy="2977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77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420888"/>
            <a:ext cx="4176464" cy="313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695" y="3279213"/>
            <a:ext cx="4520196" cy="3390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832979"/>
              </p:ext>
            </p:extLst>
          </p:nvPr>
        </p:nvGraphicFramePr>
        <p:xfrm>
          <a:off x="395536" y="1036133"/>
          <a:ext cx="8365557" cy="126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17890"/>
                <a:gridCol w="4347667"/>
              </a:tblGrid>
              <a:tr h="405434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3297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Траектория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Измерение траектории линейкой и нитью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0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570935"/>
              </p:ext>
            </p:extLst>
          </p:nvPr>
        </p:nvGraphicFramePr>
        <p:xfrm>
          <a:off x="539552" y="1036133"/>
          <a:ext cx="8221541" cy="952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8392"/>
                <a:gridCol w="4693149"/>
              </a:tblGrid>
              <a:tr h="448651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4056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Радуга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Получение спектра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382141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38" y="1724818"/>
            <a:ext cx="5108575" cy="1026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0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413412"/>
              </p:ext>
            </p:extLst>
          </p:nvPr>
        </p:nvGraphicFramePr>
        <p:xfrm>
          <a:off x="395536" y="1036133"/>
          <a:ext cx="8748464" cy="1456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1795"/>
                <a:gridCol w="4546669"/>
              </a:tblGrid>
              <a:tr h="674926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1837">
                <a:tc>
                  <a:txBody>
                    <a:bodyPr/>
                    <a:lstStyle/>
                    <a:p>
                      <a:pPr indent="3606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Плавание тел.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Выяснение условий плавания тел. Моделирование лодочки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3816424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829993" cy="2873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8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3276000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125824"/>
              </p:ext>
            </p:extLst>
          </p:nvPr>
        </p:nvGraphicFramePr>
        <p:xfrm>
          <a:off x="395537" y="1036133"/>
          <a:ext cx="8365557" cy="1168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2287"/>
                <a:gridCol w="5773270"/>
              </a:tblGrid>
              <a:tr h="472263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6468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Зеркала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Система зеркал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4248472" cy="43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0924" y="3126143"/>
            <a:ext cx="3150005" cy="3035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1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282995"/>
              </p:ext>
            </p:extLst>
          </p:nvPr>
        </p:nvGraphicFramePr>
        <p:xfrm>
          <a:off x="467544" y="1036133"/>
          <a:ext cx="8676456" cy="13127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0360"/>
                <a:gridCol w="5436096"/>
              </a:tblGrid>
              <a:tr h="448651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4096">
                <a:tc>
                  <a:txBody>
                    <a:bodyPr/>
                    <a:lstStyle/>
                    <a:p>
                      <a:pPr indent="3606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Простые механизмы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Моделирование рычага, полиспаста, подъемного крана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1"/>
            <a:ext cx="246802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7570" y="3035119"/>
            <a:ext cx="4253101" cy="2880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15253"/>
            <a:ext cx="3024336" cy="3432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768" y="2465461"/>
            <a:ext cx="4176464" cy="278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892174"/>
              </p:ext>
            </p:extLst>
          </p:nvPr>
        </p:nvGraphicFramePr>
        <p:xfrm>
          <a:off x="251520" y="946965"/>
          <a:ext cx="8892480" cy="15459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0"/>
                <a:gridCol w="5292080"/>
              </a:tblGrid>
              <a:tr h="448651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08112">
                <a:tc>
                  <a:txBody>
                    <a:bodyPr/>
                    <a:lstStyle/>
                    <a:p>
                      <a:pPr indent="3606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Масса тел: от молекулы до планет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Изучение правил пользования  рычажными  весами при  измерении масс различных тел.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796" y="3140968"/>
            <a:ext cx="4960611" cy="3307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5756703" y="5805264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u="sng" dirty="0">
                <a:hlinkClick r:id="rId5"/>
              </a:rPr>
              <a:t>http://somit.ru/index2009.htm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15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12" y="3573016"/>
            <a:ext cx="3240361" cy="3110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540842" y="1196752"/>
            <a:ext cx="4279629" cy="452596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ru-RU" b="1" i="1" dirty="0">
                <a:solidFill>
                  <a:srgbClr val="FF0000"/>
                </a:solidFill>
              </a:rPr>
              <a:t>Если хочешь научить меня чему-то,</a:t>
            </a:r>
          </a:p>
          <a:p>
            <a:pPr marL="0" indent="0" algn="r">
              <a:buNone/>
            </a:pPr>
            <a:r>
              <a:rPr lang="ru-RU" b="1" i="1" dirty="0">
                <a:solidFill>
                  <a:srgbClr val="FF0000"/>
                </a:solidFill>
              </a:rPr>
              <a:t>Позволь мне идти медленно…</a:t>
            </a:r>
          </a:p>
          <a:p>
            <a:pPr marL="0" indent="0" algn="r">
              <a:buNone/>
            </a:pPr>
            <a:r>
              <a:rPr lang="ru-RU" b="1" i="1" dirty="0">
                <a:solidFill>
                  <a:srgbClr val="FF0000"/>
                </a:solidFill>
              </a:rPr>
              <a:t>Дай мне приглядеться…</a:t>
            </a:r>
          </a:p>
          <a:p>
            <a:pPr marL="0" indent="0" algn="r">
              <a:buNone/>
            </a:pPr>
            <a:r>
              <a:rPr lang="ru-RU" b="1" i="1" dirty="0">
                <a:solidFill>
                  <a:srgbClr val="FF0000"/>
                </a:solidFill>
              </a:rPr>
              <a:t>Потрогать и подержать в руках</a:t>
            </a:r>
          </a:p>
          <a:p>
            <a:pPr marL="0" indent="0" algn="r">
              <a:buNone/>
            </a:pPr>
            <a:r>
              <a:rPr lang="ru-RU" b="1" i="1" dirty="0">
                <a:solidFill>
                  <a:srgbClr val="FF0000"/>
                </a:solidFill>
              </a:rPr>
              <a:t>Послушать…</a:t>
            </a:r>
          </a:p>
          <a:p>
            <a:pPr marL="0" indent="0" algn="r">
              <a:buNone/>
            </a:pPr>
            <a:r>
              <a:rPr lang="ru-RU" b="1" i="1" dirty="0">
                <a:solidFill>
                  <a:srgbClr val="FF0000"/>
                </a:solidFill>
              </a:rPr>
              <a:t>Понюхать…</a:t>
            </a:r>
          </a:p>
          <a:p>
            <a:pPr marL="0" indent="0" algn="r">
              <a:buNone/>
            </a:pPr>
            <a:r>
              <a:rPr lang="ru-RU" b="1" i="1" dirty="0">
                <a:solidFill>
                  <a:srgbClr val="FF0000"/>
                </a:solidFill>
              </a:rPr>
              <a:t>И может быть попробовать на вкус…</a:t>
            </a:r>
          </a:p>
          <a:p>
            <a:pPr marL="0" indent="0" algn="r">
              <a:buNone/>
            </a:pPr>
            <a:r>
              <a:rPr lang="ru-RU" b="1" i="1" dirty="0">
                <a:solidFill>
                  <a:srgbClr val="FF0000"/>
                </a:solidFill>
              </a:rPr>
              <a:t>О, сколько всего я смогу</a:t>
            </a:r>
          </a:p>
          <a:p>
            <a:pPr marL="0" indent="0" algn="r">
              <a:buNone/>
            </a:pPr>
            <a:r>
              <a:rPr lang="ru-RU" b="1" i="1" dirty="0">
                <a:solidFill>
                  <a:srgbClr val="FF0000"/>
                </a:solidFill>
              </a:rPr>
              <a:t>Найти </a:t>
            </a:r>
            <a:r>
              <a:rPr lang="ru-RU" b="1" i="1" dirty="0" smtClean="0">
                <a:solidFill>
                  <a:srgbClr val="FF0000"/>
                </a:solidFill>
              </a:rPr>
              <a:t>самостоятельно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-30946" y="873612"/>
            <a:ext cx="9155621" cy="532859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Можно утверждать, что на нынешнем этапе развития современных технологий, натурный эксперимент могут заменить </a:t>
            </a:r>
            <a:r>
              <a:rPr lang="ru-RU" dirty="0">
                <a:latin typeface="Times New Roman"/>
                <a:ea typeface="TimesNewRomanPSMT"/>
              </a:rPr>
              <a:t>виртуальные физические эксперименты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NewRomanPSMT"/>
                <a:cs typeface="Times New Roman"/>
              </a:rPr>
              <a:t>Но одно ясно, что реальный объект, реальные измерительные приборы, натурные эксперименты хоть и значительно сложнее, но богаче по своим свойствам по сравнению с виртуальными аналогами</a:t>
            </a:r>
            <a:r>
              <a:rPr lang="ru-RU" dirty="0" smtClean="0">
                <a:latin typeface="Times New Roman"/>
                <a:ea typeface="TimesNewRomanPSMT"/>
                <a:cs typeface="Times New Roman"/>
              </a:rPr>
              <a:t>.</a:t>
            </a: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Экспериментирование – это искусство. </a:t>
            </a:r>
          </a:p>
          <a:p>
            <a:pPr>
              <a:buNone/>
            </a:pP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15" y="4435633"/>
            <a:ext cx="2751452" cy="2409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79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579003"/>
              </p:ext>
            </p:extLst>
          </p:nvPr>
        </p:nvGraphicFramePr>
        <p:xfrm>
          <a:off x="395537" y="1036133"/>
          <a:ext cx="8365557" cy="1168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2287"/>
                <a:gridCol w="5773270"/>
              </a:tblGrid>
              <a:tr h="472263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6468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Зеркала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Система зеркал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3631377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2629361"/>
            <a:ext cx="4248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Рефлексия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6" y="544825"/>
            <a:ext cx="4015444" cy="2826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34852"/>
            <a:ext cx="4150777" cy="3204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610" y="873256"/>
            <a:ext cx="3283686" cy="2462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0108" y="3860469"/>
            <a:ext cx="3234690" cy="2723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046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3" y="260648"/>
            <a:ext cx="4310991" cy="3130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13113"/>
            <a:ext cx="4294793" cy="3221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42" y="428296"/>
            <a:ext cx="3283685" cy="2462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8969" y="3417422"/>
            <a:ext cx="3780628" cy="2723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013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178" y="1268760"/>
            <a:ext cx="8820472" cy="2276452"/>
          </a:xfrm>
          <a:solidFill>
            <a:srgbClr val="FFFF99"/>
          </a:solidFill>
        </p:spPr>
        <p:txBody>
          <a:bodyPr anchor="ctr">
            <a:normAutofit fontScale="25000" lnSpcReduction="20000"/>
          </a:bodyPr>
          <a:lstStyle/>
          <a:p>
            <a:pPr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11200" b="1" i="1" dirty="0">
                <a:solidFill>
                  <a:srgbClr val="FF0000"/>
                </a:solidFill>
                <a:ea typeface="Calibri"/>
                <a:cs typeface="Times New Roman"/>
              </a:rPr>
              <a:t>Программа курса внеурочной деятельности по физике «Физика для малышей» в 1-4 классах </a:t>
            </a:r>
            <a:endParaRPr lang="ru-RU" sz="11200" b="1" i="1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sz="9600" b="1" i="1" dirty="0"/>
              <a:t>Новизна </a:t>
            </a:r>
            <a:r>
              <a:rPr lang="ru-RU" sz="9600" dirty="0"/>
              <a:t>программы заключается в: </a:t>
            </a:r>
          </a:p>
          <a:p>
            <a:r>
              <a:rPr lang="ru-RU" sz="9600" dirty="0" smtClean="0"/>
              <a:t>натурном </a:t>
            </a:r>
            <a:r>
              <a:rPr lang="ru-RU" sz="9600" dirty="0"/>
              <a:t>экспериментальном подходе к определению физических закономерностей;</a:t>
            </a:r>
          </a:p>
          <a:p>
            <a:r>
              <a:rPr lang="ru-RU" sz="9600" dirty="0" smtClean="0"/>
              <a:t>доступности </a:t>
            </a:r>
            <a:r>
              <a:rPr lang="ru-RU" sz="9600" dirty="0"/>
              <a:t>курса для младших школьников;</a:t>
            </a:r>
          </a:p>
          <a:p>
            <a:r>
              <a:rPr lang="ru-RU" sz="9600" dirty="0" smtClean="0"/>
              <a:t>прикладном </a:t>
            </a:r>
            <a:r>
              <a:rPr lang="ru-RU" sz="9600" dirty="0"/>
              <a:t>характере исследований;</a:t>
            </a:r>
          </a:p>
          <a:p>
            <a:pPr indent="0">
              <a:lnSpc>
                <a:spcPct val="110000"/>
              </a:lnSpc>
              <a:spcAft>
                <a:spcPts val="0"/>
              </a:spcAft>
              <a:buNone/>
            </a:pPr>
            <a:endParaRPr lang="ru-RU" sz="3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8" name="Picture 7" descr="L01p2p0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80112" y="3742572"/>
            <a:ext cx="3002222" cy="2614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7" y="3717032"/>
            <a:ext cx="3514136" cy="549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-11621" y="1052736"/>
            <a:ext cx="9155621" cy="4752528"/>
          </a:xfrm>
          <a:solidFill>
            <a:srgbClr val="FFFF99"/>
          </a:solidFill>
        </p:spPr>
        <p:txBody>
          <a:bodyPr anchor="ctr">
            <a:normAutofit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Одной из ведущих технологий реализации программы является натурный эксперимент.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360680" algn="just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Эксперимент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это опыт, наблюдение, проверка, предсказания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360680" algn="just">
              <a:lnSpc>
                <a:spcPct val="110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Натурный эксперимент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эксперимент,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проводится</a:t>
            </a:r>
          </a:p>
          <a:p>
            <a:pPr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производственных или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лабораторных условиях</a:t>
            </a:r>
          </a:p>
          <a:p>
            <a:pPr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действующем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оборудовании</a:t>
            </a:r>
          </a:p>
          <a:p>
            <a:pPr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или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моделях. 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buNone/>
            </a:pP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презентация\ecole_004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42532" y="3857615"/>
            <a:ext cx="3901468" cy="27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65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298554" y="857232"/>
            <a:ext cx="8820472" cy="3000396"/>
          </a:xfrm>
          <a:solidFill>
            <a:srgbClr val="FFFF99"/>
          </a:solidFill>
        </p:spPr>
        <p:txBody>
          <a:bodyPr anchor="ctr">
            <a:normAutofit fontScale="92500" lnSpcReduction="20000"/>
          </a:bodyPr>
          <a:lstStyle/>
          <a:p>
            <a:pPr indent="360680"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Представлю наглядно вашему вниманию некоторые экспериментальные работы из курса программы внеурочной деятельности по физики для учащихся начальной школы.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8" name="Picture 7" descr="L01p2p0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15783" y="3717032"/>
            <a:ext cx="3332929" cy="2902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6" y="3717032"/>
            <a:ext cx="3925887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1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780928"/>
            <a:ext cx="3822366" cy="2866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" descr="G:\1 класс\1 класс\фото 1м Китова\20141010_141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65" y="2996952"/>
            <a:ext cx="4392488" cy="3339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327256"/>
              </p:ext>
            </p:extLst>
          </p:nvPr>
        </p:nvGraphicFramePr>
        <p:xfrm>
          <a:off x="179512" y="1052736"/>
          <a:ext cx="8568952" cy="14842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9909"/>
                <a:gridCol w="4929043"/>
              </a:tblGrid>
              <a:tr h="504056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0226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Строение</a:t>
                      </a:r>
                      <a:r>
                        <a:rPr lang="ru-RU" sz="2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вещества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Модели твердых тел, жидкостей и газов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98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32"/>
            <a:ext cx="9144000" cy="600076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923929" y="2132856"/>
            <a:ext cx="5220072" cy="4224532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4600" b="1" dirty="0">
              <a:ln>
                <a:solidFill>
                  <a:sysClr val="windowText" lastClr="000000"/>
                </a:solidFill>
              </a:ln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348880"/>
            <a:ext cx="5112568" cy="3834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335599" y="3279213"/>
            <a:ext cx="3684293" cy="2763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165147"/>
              </p:ext>
            </p:extLst>
          </p:nvPr>
        </p:nvGraphicFramePr>
        <p:xfrm>
          <a:off x="251520" y="980728"/>
          <a:ext cx="8640960" cy="108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4626"/>
                <a:gridCol w="4066334"/>
              </a:tblGrid>
              <a:tr h="504055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Тема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Натурный эксперимент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6065"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Свойства жидкости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6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Мыльные пузыри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8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372</Words>
  <Application>Microsoft Office PowerPoint</Application>
  <PresentationFormat>Экран (4:3)</PresentationFormat>
  <Paragraphs>112</Paragraphs>
  <Slides>21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Natasha</dc:creator>
  <cp:lastModifiedBy>K406</cp:lastModifiedBy>
  <cp:revision>77</cp:revision>
  <dcterms:created xsi:type="dcterms:W3CDTF">2011-10-17T17:34:43Z</dcterms:created>
  <dcterms:modified xsi:type="dcterms:W3CDTF">2017-02-21T11:47:00Z</dcterms:modified>
</cp:coreProperties>
</file>